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48" r:id="rId1"/>
  </p:sldMasterIdLst>
  <p:sldIdLst>
    <p:sldId id="256" r:id="rId2"/>
    <p:sldId id="257" r:id="rId3"/>
    <p:sldId id="259" r:id="rId4"/>
    <p:sldId id="258" r:id="rId5"/>
    <p:sldId id="287" r:id="rId6"/>
    <p:sldId id="288" r:id="rId7"/>
    <p:sldId id="260" r:id="rId8"/>
    <p:sldId id="289" r:id="rId9"/>
    <p:sldId id="261" r:id="rId10"/>
    <p:sldId id="262" r:id="rId11"/>
    <p:sldId id="263" r:id="rId12"/>
    <p:sldId id="290" r:id="rId13"/>
    <p:sldId id="266" r:id="rId14"/>
    <p:sldId id="267" r:id="rId15"/>
    <p:sldId id="291" r:id="rId16"/>
    <p:sldId id="292" r:id="rId17"/>
    <p:sldId id="293" r:id="rId18"/>
    <p:sldId id="294" r:id="rId19"/>
    <p:sldId id="295" r:id="rId20"/>
    <p:sldId id="265"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3" r:id="rId36"/>
    <p:sldId id="284" r:id="rId37"/>
    <p:sldId id="286" r:id="rId38"/>
    <p:sldId id="285" r:id="rId39"/>
    <p:sldId id="28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1.xml"/><Relationship Id="rId1" Type="http://schemas.openxmlformats.org/officeDocument/2006/relationships/slideLayout" Target="../slideLayouts/slideLayout2.xml"/><Relationship Id="rId6" Type="http://schemas.openxmlformats.org/officeDocument/2006/relationships/slide" Target="slide37.xml"/><Relationship Id="rId5" Type="http://schemas.openxmlformats.org/officeDocument/2006/relationships/slide" Target="slide35.xml"/><Relationship Id="rId4" Type="http://schemas.openxmlformats.org/officeDocument/2006/relationships/slide" Target="slide33.xml"/></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5.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wmf"/><Relationship Id="rId1" Type="http://schemas.openxmlformats.org/officeDocument/2006/relationships/slideLayout" Target="../slideLayouts/slideLayout7.xml"/><Relationship Id="rId5" Type="http://schemas.openxmlformats.org/officeDocument/2006/relationships/slide" Target="slide34.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slide" Target="slide30.xml"/></Relationships>
</file>

<file path=ppt/slides/_rels/slide35.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23.w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7.xml"/><Relationship Id="rId5" Type="http://schemas.openxmlformats.org/officeDocument/2006/relationships/slide" Target="slide30.xml"/><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27.w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AutoCAD 2D_I</a:t>
            </a:r>
            <a:endParaRPr lang="en-US" dirty="0"/>
          </a:p>
        </p:txBody>
      </p:sp>
      <p:sp>
        <p:nvSpPr>
          <p:cNvPr id="3" name="Subtitle 2"/>
          <p:cNvSpPr>
            <a:spLocks noGrp="1"/>
          </p:cNvSpPr>
          <p:nvPr>
            <p:ph type="subTitle" idx="1"/>
          </p:nvPr>
        </p:nvSpPr>
        <p:spPr/>
        <p:txBody>
          <a:bodyPr/>
          <a:lstStyle/>
          <a:p>
            <a:r>
              <a:rPr lang="en-US" dirty="0" smtClean="0"/>
              <a:t>Module 5: Orthographic Projection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Principle views</a:t>
            </a:r>
            <a:endParaRPr lang="en-US" dirty="0">
              <a:solidFill>
                <a:srgbClr val="0070C0"/>
              </a:solidFill>
            </a:endParaRPr>
          </a:p>
        </p:txBody>
      </p:sp>
      <p:sp>
        <p:nvSpPr>
          <p:cNvPr id="3" name="Content Placeholder 2"/>
          <p:cNvSpPr>
            <a:spLocks noGrp="1"/>
          </p:cNvSpPr>
          <p:nvPr>
            <p:ph idx="1"/>
          </p:nvPr>
        </p:nvSpPr>
        <p:spPr>
          <a:xfrm>
            <a:off x="457200" y="1600200"/>
            <a:ext cx="4038600" cy="4525963"/>
          </a:xfrm>
        </p:spPr>
        <p:txBody>
          <a:bodyPr>
            <a:normAutofit/>
          </a:bodyPr>
          <a:lstStyle/>
          <a:p>
            <a:pPr marL="0" indent="0" algn="just">
              <a:buNone/>
            </a:pPr>
            <a:r>
              <a:rPr lang="en-US" sz="2800" dirty="0" smtClean="0"/>
              <a:t>It is clear that there are two main planes used in orthographic projection, one is the </a:t>
            </a:r>
            <a:r>
              <a:rPr lang="en-US" sz="2800" b="1" dirty="0" smtClean="0">
                <a:solidFill>
                  <a:srgbClr val="FF0000"/>
                </a:solidFill>
              </a:rPr>
              <a:t>horizontal</a:t>
            </a:r>
            <a:r>
              <a:rPr lang="en-US" sz="2800" b="1" dirty="0" smtClean="0"/>
              <a:t> </a:t>
            </a:r>
            <a:r>
              <a:rPr lang="en-US" sz="2800" dirty="0" smtClean="0"/>
              <a:t>plan and the other is the </a:t>
            </a:r>
            <a:r>
              <a:rPr lang="en-US" sz="2800" b="1" dirty="0" smtClean="0">
                <a:solidFill>
                  <a:srgbClr val="00B050"/>
                </a:solidFill>
              </a:rPr>
              <a:t>vertical</a:t>
            </a:r>
            <a:r>
              <a:rPr lang="en-US" sz="2800" dirty="0" smtClean="0"/>
              <a:t> plan. These planes intersect and divide space into </a:t>
            </a:r>
            <a:r>
              <a:rPr lang="en-US" sz="2800" u="sng" dirty="0" smtClean="0">
                <a:solidFill>
                  <a:srgbClr val="FFC000"/>
                </a:solidFill>
              </a:rPr>
              <a:t>four </a:t>
            </a:r>
            <a:r>
              <a:rPr lang="en-US" sz="2800" b="1" u="sng" dirty="0" smtClean="0">
                <a:solidFill>
                  <a:srgbClr val="FFC000"/>
                </a:solidFill>
              </a:rPr>
              <a:t>quadrants</a:t>
            </a:r>
            <a:r>
              <a:rPr lang="en-US" sz="2800" dirty="0" smtClean="0"/>
              <a:t>. See the figure below</a:t>
            </a:r>
            <a:endParaRPr lang="en-US" sz="2800"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433" name="Object 1"/>
          <p:cNvGraphicFramePr>
            <a:graphicFrameLocks noChangeAspect="1"/>
          </p:cNvGraphicFramePr>
          <p:nvPr/>
        </p:nvGraphicFramePr>
        <p:xfrm>
          <a:off x="4648199" y="1447800"/>
          <a:ext cx="4340551" cy="4572000"/>
        </p:xfrm>
        <a:graphic>
          <a:graphicData uri="http://schemas.openxmlformats.org/presentationml/2006/ole">
            <p:oleObj spid="_x0000_s18433" name="Bitmap Image" r:id="rId3" imgW="2610214" imgH="2553056" progId="PBrush">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The glass box method</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Glass Box Approach</a:t>
            </a:r>
            <a:endParaRPr lang="en-US" dirty="0"/>
          </a:p>
        </p:txBody>
      </p:sp>
      <p:sp>
        <p:nvSpPr>
          <p:cNvPr id="3" name="Content Placeholder 2"/>
          <p:cNvSpPr>
            <a:spLocks noGrp="1"/>
          </p:cNvSpPr>
          <p:nvPr>
            <p:ph idx="1"/>
          </p:nvPr>
        </p:nvSpPr>
        <p:spPr/>
        <p:txBody>
          <a:bodyPr/>
          <a:lstStyle/>
          <a:p>
            <a:pPr>
              <a:lnSpc>
                <a:spcPct val="90000"/>
              </a:lnSpc>
            </a:pPr>
            <a:r>
              <a:rPr lang="en-US" dirty="0" smtClean="0"/>
              <a:t>Place the object in a glass box</a:t>
            </a:r>
          </a:p>
          <a:p>
            <a:pPr>
              <a:lnSpc>
                <a:spcPct val="90000"/>
              </a:lnSpc>
            </a:pPr>
            <a:endParaRPr lang="en-US" dirty="0" smtClean="0"/>
          </a:p>
          <a:p>
            <a:pPr>
              <a:lnSpc>
                <a:spcPct val="90000"/>
              </a:lnSpc>
            </a:pPr>
            <a:r>
              <a:rPr lang="en-US" dirty="0" smtClean="0"/>
              <a:t>Freeze the view from each direction (each of the six sides of the box) and unfold the box</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0000"/>
                </a:solidFill>
              </a:rPr>
              <a:t>The glass box procedure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The glass box procedure</a:t>
            </a:r>
            <a:endParaRPr lang="en-US" dirty="0">
              <a:solidFill>
                <a:srgbClr val="0070C0"/>
              </a:solidFill>
            </a:endParaRPr>
          </a:p>
        </p:txBody>
      </p:sp>
      <p:sp>
        <p:nvSpPr>
          <p:cNvPr id="3" name="Content Placeholder 2"/>
          <p:cNvSpPr>
            <a:spLocks noGrp="1"/>
          </p:cNvSpPr>
          <p:nvPr>
            <p:ph idx="1"/>
          </p:nvPr>
        </p:nvSpPr>
        <p:spPr/>
        <p:txBody>
          <a:bodyPr/>
          <a:lstStyle/>
          <a:p>
            <a:pPr marL="395288" lvl="1"/>
            <a:r>
              <a:rPr lang="en-US" dirty="0" smtClean="0"/>
              <a:t>The object is placed in a glass box. </a:t>
            </a:r>
          </a:p>
          <a:p>
            <a:pPr marL="395288" lvl="1"/>
            <a:r>
              <a:rPr lang="en-US" dirty="0" smtClean="0"/>
              <a:t>The image of the object is projected on the sides of the box. </a:t>
            </a:r>
          </a:p>
          <a:p>
            <a:pPr marL="395288" lvl="1"/>
            <a:r>
              <a:rPr lang="en-US" dirty="0" smtClean="0"/>
              <a:t>The box is unfolded as shown in </a:t>
            </a:r>
            <a:r>
              <a:rPr lang="en-US" dirty="0" smtClean="0"/>
              <a:t>Fig</a:t>
            </a:r>
            <a:endParaRPr lang="en-US" dirty="0" smtClean="0"/>
          </a:p>
          <a:p>
            <a:pPr marL="395288" lvl="1"/>
            <a:r>
              <a:rPr lang="en-US" dirty="0" smtClean="0"/>
              <a:t>The sides of the box are the principle views.</a:t>
            </a:r>
          </a:p>
          <a:p>
            <a:pPr marL="395288" indent="-285750">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3794" name="Object 2"/>
          <p:cNvGraphicFramePr>
            <a:graphicFrameLocks noChangeAspect="1"/>
          </p:cNvGraphicFramePr>
          <p:nvPr>
            <p:ph idx="1"/>
          </p:nvPr>
        </p:nvGraphicFramePr>
        <p:xfrm>
          <a:off x="1539761" y="1600200"/>
          <a:ext cx="6064477" cy="4525963"/>
        </p:xfrm>
        <a:graphic>
          <a:graphicData uri="http://schemas.openxmlformats.org/presentationml/2006/ole">
            <p:oleObj spid="_x0000_s33794" name="Bitmap Image" r:id="rId3" imgW="6125430" imgH="4571429" progId="Paint.Picture">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4818" name="Object 2"/>
          <p:cNvGraphicFramePr>
            <a:graphicFrameLocks noChangeAspect="1"/>
          </p:cNvGraphicFramePr>
          <p:nvPr>
            <p:ph idx="1"/>
          </p:nvPr>
        </p:nvGraphicFramePr>
        <p:xfrm>
          <a:off x="1545262" y="1600200"/>
          <a:ext cx="6053476" cy="4525963"/>
        </p:xfrm>
        <a:graphic>
          <a:graphicData uri="http://schemas.openxmlformats.org/presentationml/2006/ole">
            <p:oleObj spid="_x0000_s34818" name="Bitmap Image" r:id="rId3" imgW="6114286" imgH="4571429" progId="Paint.Picture">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5842" name="Object 2"/>
          <p:cNvGraphicFramePr>
            <a:graphicFrameLocks noChangeAspect="1"/>
          </p:cNvGraphicFramePr>
          <p:nvPr>
            <p:ph idx="1"/>
          </p:nvPr>
        </p:nvGraphicFramePr>
        <p:xfrm>
          <a:off x="1545262" y="1600200"/>
          <a:ext cx="6053476" cy="4525963"/>
        </p:xfrm>
        <a:graphic>
          <a:graphicData uri="http://schemas.openxmlformats.org/presentationml/2006/ole">
            <p:oleObj spid="_x0000_s35842" name="Bitmap Image" r:id="rId3" imgW="6114286" imgH="4571429" progId="Paint.Picture">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a:srcRect/>
          <a:stretch>
            <a:fillRect/>
          </a:stretch>
        </p:blipFill>
        <p:spPr bwMode="auto">
          <a:xfrm>
            <a:off x="990600" y="1129821"/>
            <a:ext cx="6858000" cy="511857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a:srcRect/>
          <a:stretch>
            <a:fillRect/>
          </a:stretch>
        </p:blipFill>
        <p:spPr bwMode="auto">
          <a:xfrm>
            <a:off x="843490" y="1066800"/>
            <a:ext cx="7005109" cy="525383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5">
                    <a:lumMod val="50000"/>
                  </a:schemeClr>
                </a:solidFill>
              </a:rPr>
              <a:t>Module Objectives</a:t>
            </a:r>
            <a:endParaRPr lang="en-US" dirty="0">
              <a:solidFill>
                <a:schemeClr val="accent5">
                  <a:lumMod val="50000"/>
                </a:schemeClr>
              </a:solidFill>
            </a:endParaRPr>
          </a:p>
        </p:txBody>
      </p:sp>
      <p:sp>
        <p:nvSpPr>
          <p:cNvPr id="3" name="Content Placeholder 2"/>
          <p:cNvSpPr>
            <a:spLocks noGrp="1"/>
          </p:cNvSpPr>
          <p:nvPr>
            <p:ph idx="1"/>
          </p:nvPr>
        </p:nvSpPr>
        <p:spPr/>
        <p:txBody>
          <a:bodyPr>
            <a:noAutofit/>
          </a:bodyPr>
          <a:lstStyle/>
          <a:p>
            <a:pPr marL="177800" lvl="0" indent="-177800"/>
            <a:r>
              <a:rPr lang="en-US" sz="2800" dirty="0" smtClean="0"/>
              <a:t>identify surfaces in two-dimensional views from a given three-dimensional views.</a:t>
            </a:r>
          </a:p>
          <a:p>
            <a:pPr marL="177800" lvl="0" indent="-177800"/>
            <a:r>
              <a:rPr lang="en-US" sz="2800" dirty="0" smtClean="0"/>
              <a:t>Demonstrate an understanding of the glass box method.</a:t>
            </a:r>
          </a:p>
          <a:p>
            <a:pPr marL="177800" lvl="0" indent="-177800"/>
            <a:r>
              <a:rPr lang="en-US" sz="2800" dirty="0" smtClean="0"/>
              <a:t>Correctly sketch two-dimensional views from a given three-dimensional view.</a:t>
            </a:r>
          </a:p>
          <a:p>
            <a:pPr marL="177800" lvl="0" indent="-177800"/>
            <a:r>
              <a:rPr lang="en-US" sz="2800" dirty="0" smtClean="0"/>
              <a:t>Differentiate between first and third angle projection in standard terms.</a:t>
            </a:r>
          </a:p>
          <a:p>
            <a:pPr marL="177800" indent="-177800"/>
            <a:r>
              <a:rPr lang="en-US" sz="2800" dirty="0" smtClean="0"/>
              <a:t>Produce detailed drawings in either first or third angle projection from a given isometric or oblique drawing.</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g04_00800"/>
          <p:cNvPicPr>
            <a:picLocks noChangeAspect="1" noChangeArrowheads="1"/>
          </p:cNvPicPr>
          <p:nvPr/>
        </p:nvPicPr>
        <p:blipFill>
          <a:blip r:embed="rId2" cstate="print"/>
          <a:srcRect r="983" b="2296"/>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fg04_01000"/>
          <p:cNvPicPr>
            <a:picLocks noChangeAspect="1" noChangeArrowheads="1"/>
          </p:cNvPicPr>
          <p:nvPr/>
        </p:nvPicPr>
        <p:blipFill>
          <a:blip r:embed="rId2" cstate="print"/>
          <a:srcRect l="5209" t="3284" r="2832" b="3267"/>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First and Third Angle Projection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First and Third Angle Projection</a:t>
            </a:r>
            <a:endParaRPr lang="en-US"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US" dirty="0" smtClean="0"/>
              <a:t>As explained in the glass box method mentioned above, when the box is unfolded six views will eventually appear. There are 3 completely different views out of the 5 views and the other 3 are repeated from different angle of projection, this will take us to the two main forms of angle projection.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First and Third Angle Projection</a:t>
            </a:r>
            <a:endParaRPr lang="en-US"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US" dirty="0" smtClean="0"/>
              <a:t> The first-angle and third-angle projection. In the third-angle each view is placed at the same direction relative to the front view, while in first-angle the places are reversed </a:t>
            </a:r>
          </a:p>
          <a:p>
            <a:pPr marL="0" indent="0">
              <a:buNone/>
            </a:pPr>
            <a:r>
              <a:rPr lang="en-US" dirty="0" smtClean="0"/>
              <a:t>Fig 5.6 shows the symbols of the first and third angle projection. An example of the first and third angle projections are shown in Fig. 5.7 and 5.8.</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First and Third Angle Projection</a:t>
            </a:r>
            <a:endParaRPr lang="en-US" dirty="0">
              <a:solidFill>
                <a:srgbClr val="0070C0"/>
              </a:solidFill>
            </a:endParaRPr>
          </a:p>
        </p:txBody>
      </p:sp>
      <p:sp>
        <p:nvSpPr>
          <p:cNvPr id="3" name="Content Placeholder 2"/>
          <p:cNvSpPr>
            <a:spLocks noGrp="1"/>
          </p:cNvSpPr>
          <p:nvPr>
            <p:ph idx="1"/>
          </p:nvPr>
        </p:nvSpPr>
        <p:spPr>
          <a:xfrm>
            <a:off x="457200" y="1600200"/>
            <a:ext cx="3733800" cy="4525963"/>
          </a:xfrm>
        </p:spPr>
        <p:txBody>
          <a:bodyPr>
            <a:normAutofit/>
          </a:bodyPr>
          <a:lstStyle/>
          <a:p>
            <a:pPr marL="0" indent="0" algn="just">
              <a:buNone/>
            </a:pPr>
            <a:r>
              <a:rPr lang="en-US" dirty="0" smtClean="0"/>
              <a:t>The next figure shows the symbols of the first and third angle projection.</a:t>
            </a:r>
          </a:p>
          <a:p>
            <a:pPr marL="0" indent="0" algn="just">
              <a:buNone/>
            </a:pPr>
            <a:r>
              <a:rPr lang="en-US" dirty="0" smtClean="0"/>
              <a:t> </a:t>
            </a:r>
            <a:endParaRPr lang="en-US" dirty="0"/>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3" name="Object 1"/>
          <p:cNvGraphicFramePr>
            <a:graphicFrameLocks noChangeAspect="1"/>
          </p:cNvGraphicFramePr>
          <p:nvPr/>
        </p:nvGraphicFramePr>
        <p:xfrm>
          <a:off x="4724400" y="1752600"/>
          <a:ext cx="4244932" cy="3810000"/>
        </p:xfrm>
        <a:graphic>
          <a:graphicData uri="http://schemas.openxmlformats.org/presentationml/2006/ole">
            <p:oleObj spid="_x0000_s23553" name="Bitmap Image" r:id="rId3" imgW="3029373" imgH="2619048" progId="PBrush">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First and Third Angle Projection</a:t>
            </a:r>
            <a:endParaRPr lang="en-US"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US" dirty="0" smtClean="0"/>
              <a:t>An example of the first and third angle projections are shown in the following figures.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l="30588" t="25722" r="39468" b="40494"/>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Ortho 2"/>
          <p:cNvPicPr>
            <a:picLocks noChangeAspect="1" noChangeArrowheads="1"/>
          </p:cNvPicPr>
          <p:nvPr/>
        </p:nvPicPr>
        <p:blipFill>
          <a:blip r:embed="rId2" cstate="print"/>
          <a:srcRect/>
          <a:stretch>
            <a:fillRect/>
          </a:stretch>
        </p:blipFill>
        <p:spPr bwMode="auto">
          <a:xfrm>
            <a:off x="-1" y="2057400"/>
            <a:ext cx="9144001" cy="3505200"/>
          </a:xfrm>
          <a:prstGeom prst="rect">
            <a:avLst/>
          </a:prstGeom>
          <a:noFill/>
          <a:ln w="9525">
            <a:noFill/>
            <a:miter lim="800000"/>
            <a:headEnd/>
            <a:tailEnd/>
          </a:ln>
        </p:spPr>
      </p:pic>
      <p:sp>
        <p:nvSpPr>
          <p:cNvPr id="3"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0070C0"/>
                </a:solidFill>
                <a:effectLst/>
                <a:uLnTx/>
                <a:uFillTx/>
                <a:latin typeface="+mj-lt"/>
                <a:ea typeface="+mj-ea"/>
                <a:cs typeface="+mj-cs"/>
              </a:rPr>
              <a:t>First and Third Angle Projection</a:t>
            </a:r>
            <a:endParaRPr kumimoji="0" lang="en-US" sz="4400" b="0" i="0" u="none" strike="noStrike" kern="1200" cap="none" spc="0" normalizeH="0" baseline="0" noProof="0" dirty="0">
              <a:ln>
                <a:noFill/>
              </a:ln>
              <a:solidFill>
                <a:srgbClr val="0070C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Activities</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Introduction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Activities</a:t>
            </a:r>
            <a:endParaRPr lang="en-US" dirty="0">
              <a:solidFill>
                <a:srgbClr val="0070C0"/>
              </a:solidFill>
            </a:endParaRPr>
          </a:p>
        </p:txBody>
      </p:sp>
      <p:sp>
        <p:nvSpPr>
          <p:cNvPr id="4" name="Oval 3">
            <a:hlinkClick r:id="rId2" action="ppaction://hlinksldjump"/>
          </p:cNvPr>
          <p:cNvSpPr/>
          <p:nvPr/>
        </p:nvSpPr>
        <p:spPr>
          <a:xfrm>
            <a:off x="838200" y="2057400"/>
            <a:ext cx="29718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Class Activity 1</a:t>
            </a:r>
            <a:endParaRPr lang="en-US" sz="2800" dirty="0"/>
          </a:p>
        </p:txBody>
      </p:sp>
      <p:sp>
        <p:nvSpPr>
          <p:cNvPr id="6" name="Oval 5">
            <a:hlinkClick r:id="rId3" action="ppaction://hlinksldjump"/>
          </p:cNvPr>
          <p:cNvSpPr/>
          <p:nvPr/>
        </p:nvSpPr>
        <p:spPr>
          <a:xfrm>
            <a:off x="4572000" y="4572000"/>
            <a:ext cx="2971800" cy="15240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Class Activity 4</a:t>
            </a:r>
            <a:endParaRPr lang="en-US" sz="2800" dirty="0">
              <a:solidFill>
                <a:srgbClr val="0070C0"/>
              </a:solidFill>
            </a:endParaRPr>
          </a:p>
        </p:txBody>
      </p:sp>
      <p:sp>
        <p:nvSpPr>
          <p:cNvPr id="7" name="Oval 6">
            <a:hlinkClick r:id="rId4" action="ppaction://hlinksldjump"/>
          </p:cNvPr>
          <p:cNvSpPr/>
          <p:nvPr/>
        </p:nvSpPr>
        <p:spPr>
          <a:xfrm>
            <a:off x="838200" y="4572000"/>
            <a:ext cx="2971800" cy="1524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Class Activity 2</a:t>
            </a:r>
            <a:endParaRPr lang="en-US" sz="2800" dirty="0">
              <a:solidFill>
                <a:srgbClr val="0070C0"/>
              </a:solidFill>
            </a:endParaRPr>
          </a:p>
        </p:txBody>
      </p:sp>
      <p:sp>
        <p:nvSpPr>
          <p:cNvPr id="8" name="Oval 7">
            <a:hlinkClick r:id="rId5" action="ppaction://hlinksldjump"/>
          </p:cNvPr>
          <p:cNvSpPr/>
          <p:nvPr/>
        </p:nvSpPr>
        <p:spPr>
          <a:xfrm>
            <a:off x="4419600" y="2057400"/>
            <a:ext cx="2971800" cy="1524000"/>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Class Activity 3</a:t>
            </a:r>
            <a:endParaRPr lang="en-US" sz="2800" dirty="0">
              <a:solidFill>
                <a:srgbClr val="0070C0"/>
              </a:solidFill>
            </a:endParaRPr>
          </a:p>
        </p:txBody>
      </p:sp>
      <p:sp>
        <p:nvSpPr>
          <p:cNvPr id="9" name="Right Arrow 8">
            <a:hlinkClick r:id="rId6" action="ppaction://hlinksldjump"/>
          </p:cNvPr>
          <p:cNvSpPr/>
          <p:nvPr/>
        </p:nvSpPr>
        <p:spPr>
          <a:xfrm>
            <a:off x="7543800" y="5867400"/>
            <a:ext cx="12954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l="27809" t="23073" r="59387" b="11108"/>
          <a:stretch>
            <a:fillRect/>
          </a:stretch>
        </p:blipFill>
        <p:spPr bwMode="auto">
          <a:xfrm>
            <a:off x="0" y="0"/>
            <a:ext cx="3810000" cy="6858000"/>
          </a:xfrm>
          <a:prstGeom prst="rect">
            <a:avLst/>
          </a:prstGeom>
          <a:noFill/>
          <a:ln w="9525">
            <a:noFill/>
            <a:miter lim="800000"/>
            <a:headEnd/>
            <a:tailEnd/>
          </a:ln>
        </p:spPr>
      </p:pic>
      <p:pic>
        <p:nvPicPr>
          <p:cNvPr id="33795" name="Picture 3"/>
          <p:cNvPicPr>
            <a:picLocks noChangeAspect="1" noChangeArrowheads="1"/>
          </p:cNvPicPr>
          <p:nvPr/>
        </p:nvPicPr>
        <p:blipFill>
          <a:blip r:embed="rId2" cstate="print"/>
          <a:srcRect l="42488" t="23215" r="45937" b="11517"/>
          <a:stretch>
            <a:fillRect/>
          </a:stretch>
        </p:blipFill>
        <p:spPr bwMode="auto">
          <a:xfrm>
            <a:off x="4191000" y="0"/>
            <a:ext cx="3657600" cy="6803653"/>
          </a:xfrm>
          <a:prstGeom prst="rect">
            <a:avLst/>
          </a:prstGeom>
          <a:noFill/>
          <a:ln w="9525">
            <a:noFill/>
            <a:miter lim="800000"/>
            <a:headEnd/>
            <a:tailEnd/>
          </a:ln>
        </p:spPr>
      </p:pic>
      <p:sp>
        <p:nvSpPr>
          <p:cNvPr id="5" name="Right Arrow 4">
            <a:hlinkClick r:id="rId3" action="ppaction://hlinksldjump"/>
          </p:cNvPr>
          <p:cNvSpPr/>
          <p:nvPr/>
        </p:nvSpPr>
        <p:spPr>
          <a:xfrm>
            <a:off x="8001000" y="5867400"/>
            <a:ext cx="11430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4819" name="Picture 3"/>
          <p:cNvPicPr>
            <a:picLocks noChangeAspect="1" noChangeArrowheads="1"/>
          </p:cNvPicPr>
          <p:nvPr/>
        </p:nvPicPr>
        <p:blipFill>
          <a:blip r:embed="rId2" cstate="print"/>
          <a:srcRect/>
          <a:stretch>
            <a:fillRect/>
          </a:stretch>
        </p:blipFill>
        <p:spPr bwMode="auto">
          <a:xfrm>
            <a:off x="0" y="0"/>
            <a:ext cx="4162425" cy="3905250"/>
          </a:xfrm>
          <a:prstGeom prst="rect">
            <a:avLst/>
          </a:prstGeom>
          <a:noFill/>
          <a:ln w="9525">
            <a:noFill/>
            <a:miter lim="800000"/>
            <a:headEnd/>
            <a:tailEnd/>
          </a:ln>
        </p:spPr>
      </p:pic>
      <p:pic>
        <p:nvPicPr>
          <p:cNvPr id="34820" name="Picture 4"/>
          <p:cNvPicPr>
            <a:picLocks noChangeAspect="1" noChangeArrowheads="1"/>
          </p:cNvPicPr>
          <p:nvPr/>
        </p:nvPicPr>
        <p:blipFill>
          <a:blip r:embed="rId3" cstate="print"/>
          <a:srcRect/>
          <a:stretch>
            <a:fillRect/>
          </a:stretch>
        </p:blipFill>
        <p:spPr bwMode="auto">
          <a:xfrm>
            <a:off x="4724400" y="1447800"/>
            <a:ext cx="3838575" cy="3790950"/>
          </a:xfrm>
          <a:prstGeom prst="rect">
            <a:avLst/>
          </a:prstGeom>
          <a:noFill/>
          <a:ln w="9525">
            <a:noFill/>
            <a:miter lim="800000"/>
            <a:headEnd/>
            <a:tailEnd/>
          </a:ln>
        </p:spPr>
      </p:pic>
      <p:sp>
        <p:nvSpPr>
          <p:cNvPr id="5" name="Left Arrow 4">
            <a:hlinkClick r:id="rId4" action="ppaction://hlinksldjump"/>
          </p:cNvPr>
          <p:cNvSpPr/>
          <p:nvPr/>
        </p:nvSpPr>
        <p:spPr>
          <a:xfrm>
            <a:off x="7848600" y="60198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l="28117" t="27942" r="61249" b="11496"/>
          <a:stretch>
            <a:fillRect/>
          </a:stretch>
        </p:blipFill>
        <p:spPr bwMode="auto">
          <a:xfrm>
            <a:off x="0" y="0"/>
            <a:ext cx="3505200" cy="6789101"/>
          </a:xfrm>
          <a:prstGeom prst="rect">
            <a:avLst/>
          </a:prstGeom>
          <a:noFill/>
          <a:ln w="9525">
            <a:noFill/>
            <a:miter lim="800000"/>
            <a:headEnd/>
            <a:tailEnd/>
          </a:ln>
        </p:spPr>
      </p:pic>
      <p:pic>
        <p:nvPicPr>
          <p:cNvPr id="35844" name="Picture 4"/>
          <p:cNvPicPr>
            <a:picLocks noChangeAspect="1" noChangeArrowheads="1"/>
          </p:cNvPicPr>
          <p:nvPr/>
        </p:nvPicPr>
        <p:blipFill>
          <a:blip r:embed="rId3" cstate="print"/>
          <a:srcRect/>
          <a:stretch>
            <a:fillRect/>
          </a:stretch>
        </p:blipFill>
        <p:spPr bwMode="auto">
          <a:xfrm>
            <a:off x="4648200" y="0"/>
            <a:ext cx="3733800" cy="6858000"/>
          </a:xfrm>
          <a:prstGeom prst="rect">
            <a:avLst/>
          </a:prstGeom>
          <a:noFill/>
          <a:ln w="9525">
            <a:noFill/>
            <a:miter lim="800000"/>
            <a:headEnd/>
            <a:tailEnd/>
          </a:ln>
        </p:spPr>
      </p:pic>
      <p:pic>
        <p:nvPicPr>
          <p:cNvPr id="35845" name="Picture 5"/>
          <p:cNvPicPr>
            <a:picLocks noChangeAspect="1" noChangeArrowheads="1"/>
          </p:cNvPicPr>
          <p:nvPr/>
        </p:nvPicPr>
        <p:blipFill>
          <a:blip r:embed="rId4" cstate="print"/>
          <a:srcRect/>
          <a:stretch>
            <a:fillRect/>
          </a:stretch>
        </p:blipFill>
        <p:spPr bwMode="auto">
          <a:xfrm>
            <a:off x="1905000" y="152400"/>
            <a:ext cx="323850" cy="133350"/>
          </a:xfrm>
          <a:prstGeom prst="rect">
            <a:avLst/>
          </a:prstGeom>
          <a:noFill/>
          <a:ln w="9525">
            <a:noFill/>
            <a:miter lim="800000"/>
            <a:headEnd/>
            <a:tailEnd/>
          </a:ln>
        </p:spPr>
      </p:pic>
      <p:sp>
        <p:nvSpPr>
          <p:cNvPr id="6" name="Right Arrow 5">
            <a:hlinkClick r:id="rId5" action="ppaction://hlinksldjump"/>
          </p:cNvPr>
          <p:cNvSpPr/>
          <p:nvPr/>
        </p:nvSpPr>
        <p:spPr>
          <a:xfrm>
            <a:off x="8001000" y="5867400"/>
            <a:ext cx="11430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Next</a:t>
            </a:r>
            <a:endParaRPr lang="en-US" sz="24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6867" name="Picture 3"/>
          <p:cNvPicPr>
            <a:picLocks noChangeAspect="1" noChangeArrowheads="1"/>
          </p:cNvPicPr>
          <p:nvPr/>
        </p:nvPicPr>
        <p:blipFill>
          <a:blip r:embed="rId2" cstate="print"/>
          <a:srcRect/>
          <a:stretch>
            <a:fillRect/>
          </a:stretch>
        </p:blipFill>
        <p:spPr bwMode="auto">
          <a:xfrm>
            <a:off x="152400" y="114300"/>
            <a:ext cx="3990975" cy="3848100"/>
          </a:xfrm>
          <a:prstGeom prst="rect">
            <a:avLst/>
          </a:prstGeom>
          <a:noFill/>
          <a:ln w="9525">
            <a:noFill/>
            <a:miter lim="800000"/>
            <a:headEnd/>
            <a:tailEnd/>
          </a:ln>
        </p:spPr>
      </p:pic>
      <p:pic>
        <p:nvPicPr>
          <p:cNvPr id="36868" name="Picture 4"/>
          <p:cNvPicPr>
            <a:picLocks noChangeAspect="1" noChangeArrowheads="1"/>
          </p:cNvPicPr>
          <p:nvPr/>
        </p:nvPicPr>
        <p:blipFill>
          <a:blip r:embed="rId3" cstate="print"/>
          <a:srcRect/>
          <a:stretch>
            <a:fillRect/>
          </a:stretch>
        </p:blipFill>
        <p:spPr bwMode="auto">
          <a:xfrm>
            <a:off x="4495800" y="1905000"/>
            <a:ext cx="4057650" cy="3838575"/>
          </a:xfrm>
          <a:prstGeom prst="rect">
            <a:avLst/>
          </a:prstGeom>
          <a:noFill/>
          <a:ln w="9525">
            <a:noFill/>
            <a:miter lim="800000"/>
            <a:headEnd/>
            <a:tailEnd/>
          </a:ln>
        </p:spPr>
      </p:pic>
      <p:sp>
        <p:nvSpPr>
          <p:cNvPr id="5" name="Left Arrow 4">
            <a:hlinkClick r:id="rId4" action="ppaction://hlinksldjump"/>
          </p:cNvPr>
          <p:cNvSpPr/>
          <p:nvPr/>
        </p:nvSpPr>
        <p:spPr>
          <a:xfrm>
            <a:off x="7848600" y="60198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l="17934" t="22647" r="37781" b="18234"/>
          <a:stretch>
            <a:fillRect/>
          </a:stretch>
        </p:blipFill>
        <p:spPr bwMode="auto">
          <a:xfrm>
            <a:off x="469742" y="2038350"/>
            <a:ext cx="7912258" cy="4210050"/>
          </a:xfrm>
          <a:prstGeom prst="rect">
            <a:avLst/>
          </a:prstGeom>
          <a:noFill/>
          <a:ln w="9525">
            <a:noFill/>
            <a:miter lim="800000"/>
            <a:headEnd/>
            <a:tailEnd/>
          </a:ln>
        </p:spPr>
      </p:pic>
      <p:sp>
        <p:nvSpPr>
          <p:cNvPr id="3" name="TextBox 2"/>
          <p:cNvSpPr txBox="1"/>
          <p:nvPr/>
        </p:nvSpPr>
        <p:spPr>
          <a:xfrm>
            <a:off x="304800" y="152400"/>
            <a:ext cx="8458200" cy="1200329"/>
          </a:xfrm>
          <a:prstGeom prst="rect">
            <a:avLst/>
          </a:prstGeom>
          <a:noFill/>
        </p:spPr>
        <p:txBody>
          <a:bodyPr wrap="square" rtlCol="0">
            <a:spAutoFit/>
          </a:bodyPr>
          <a:lstStyle/>
          <a:p>
            <a:r>
              <a:rPr lang="en-US" sz="2400" dirty="0" smtClean="0"/>
              <a:t>The drawing show pictorial and orthographic views of the same block. Complete the table on the right by matching the letters on the pictorial view with the numbers on the orthographic views.</a:t>
            </a:r>
            <a:endParaRPr lang="en-US" sz="2400" b="1" dirty="0" smtClean="0"/>
          </a:p>
        </p:txBody>
      </p:sp>
      <p:sp>
        <p:nvSpPr>
          <p:cNvPr id="5" name="Left Arrow 4">
            <a:hlinkClick r:id="rId3" action="ppaction://hlinksldjump"/>
          </p:cNvPr>
          <p:cNvSpPr/>
          <p:nvPr/>
        </p:nvSpPr>
        <p:spPr>
          <a:xfrm>
            <a:off x="7848600" y="60198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l="31015" t="2800" r="29745" b="7491"/>
          <a:stretch>
            <a:fillRect/>
          </a:stretch>
        </p:blipFill>
        <p:spPr bwMode="auto">
          <a:xfrm>
            <a:off x="304800" y="1295400"/>
            <a:ext cx="3401748" cy="2971800"/>
          </a:xfrm>
          <a:prstGeom prst="rect">
            <a:avLst/>
          </a:prstGeom>
          <a:noFill/>
          <a:ln w="9525">
            <a:noFill/>
            <a:miter lim="800000"/>
            <a:headEnd/>
            <a:tailEnd/>
          </a:ln>
        </p:spPr>
      </p:pic>
      <p:pic>
        <p:nvPicPr>
          <p:cNvPr id="38915" name="Picture 3"/>
          <p:cNvPicPr>
            <a:picLocks noChangeAspect="1" noChangeArrowheads="1"/>
          </p:cNvPicPr>
          <p:nvPr/>
        </p:nvPicPr>
        <p:blipFill>
          <a:blip r:embed="rId3" cstate="print"/>
          <a:srcRect l="21854" t="58621" r="57782" b="16379"/>
          <a:stretch>
            <a:fillRect/>
          </a:stretch>
        </p:blipFill>
        <p:spPr bwMode="auto">
          <a:xfrm>
            <a:off x="6705600" y="1295400"/>
            <a:ext cx="1173163" cy="557213"/>
          </a:xfrm>
          <a:prstGeom prst="rect">
            <a:avLst/>
          </a:prstGeom>
          <a:noFill/>
          <a:ln w="9525">
            <a:noFill/>
            <a:miter lim="800000"/>
            <a:headEnd/>
            <a:tailEnd/>
          </a:ln>
        </p:spPr>
      </p:pic>
      <p:sp>
        <p:nvSpPr>
          <p:cNvPr id="4" name="TextBox 3"/>
          <p:cNvSpPr txBox="1"/>
          <p:nvPr/>
        </p:nvSpPr>
        <p:spPr>
          <a:xfrm>
            <a:off x="381000" y="457200"/>
            <a:ext cx="8458200" cy="461665"/>
          </a:xfrm>
          <a:prstGeom prst="rect">
            <a:avLst/>
          </a:prstGeom>
          <a:noFill/>
        </p:spPr>
        <p:txBody>
          <a:bodyPr wrap="square" rtlCol="0">
            <a:spAutoFit/>
          </a:bodyPr>
          <a:lstStyle/>
          <a:p>
            <a:r>
              <a:rPr lang="en-US" sz="2400" dirty="0" smtClean="0"/>
              <a:t>Draw the Top view of the isometric drawing shown below:</a:t>
            </a:r>
            <a:endParaRPr lang="en-US" sz="2400" dirty="0"/>
          </a:p>
        </p:txBody>
      </p:sp>
      <p:pic>
        <p:nvPicPr>
          <p:cNvPr id="38916" name="Picture 4"/>
          <p:cNvPicPr>
            <a:picLocks noChangeAspect="1" noChangeArrowheads="1"/>
          </p:cNvPicPr>
          <p:nvPr/>
        </p:nvPicPr>
        <p:blipFill>
          <a:blip r:embed="rId4" cstate="print"/>
          <a:srcRect/>
          <a:stretch>
            <a:fillRect/>
          </a:stretch>
        </p:blipFill>
        <p:spPr bwMode="auto">
          <a:xfrm>
            <a:off x="3990975" y="3352800"/>
            <a:ext cx="5000625" cy="2590800"/>
          </a:xfrm>
          <a:prstGeom prst="rect">
            <a:avLst/>
          </a:prstGeom>
          <a:noFill/>
          <a:ln w="9525">
            <a:noFill/>
            <a:miter lim="800000"/>
            <a:headEnd/>
            <a:tailEnd/>
          </a:ln>
        </p:spPr>
      </p:pic>
      <p:sp>
        <p:nvSpPr>
          <p:cNvPr id="6" name="Left Arrow 5">
            <a:hlinkClick r:id="rId5" action="ppaction://hlinksldjump"/>
          </p:cNvPr>
          <p:cNvSpPr/>
          <p:nvPr/>
        </p:nvSpPr>
        <p:spPr>
          <a:xfrm>
            <a:off x="7848600" y="60198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Homework</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l="38438" t="16037" r="32082" b="3210"/>
          <a:stretch>
            <a:fillRect/>
          </a:stretch>
        </p:blipFill>
        <p:spPr bwMode="auto">
          <a:xfrm>
            <a:off x="2590800" y="1371600"/>
            <a:ext cx="5357813" cy="5227638"/>
          </a:xfrm>
          <a:prstGeom prst="rect">
            <a:avLst/>
          </a:prstGeom>
          <a:noFill/>
          <a:ln w="9525">
            <a:noFill/>
            <a:miter lim="800000"/>
            <a:headEnd/>
            <a:tailEnd/>
          </a:ln>
        </p:spPr>
      </p:pic>
      <p:sp>
        <p:nvSpPr>
          <p:cNvPr id="5" name="TextBox 4"/>
          <p:cNvSpPr txBox="1"/>
          <p:nvPr/>
        </p:nvSpPr>
        <p:spPr>
          <a:xfrm>
            <a:off x="228600" y="304800"/>
            <a:ext cx="8610600" cy="3108543"/>
          </a:xfrm>
          <a:prstGeom prst="rect">
            <a:avLst/>
          </a:prstGeom>
          <a:noFill/>
        </p:spPr>
        <p:txBody>
          <a:bodyPr wrap="square" rtlCol="0">
            <a:spAutoFit/>
          </a:bodyPr>
          <a:lstStyle/>
          <a:p>
            <a:r>
              <a:rPr lang="en-US" sz="2800" dirty="0" smtClean="0"/>
              <a:t>Using the third angle projection, draw the following orthographic views of the isometric drawing shown below.</a:t>
            </a:r>
          </a:p>
          <a:p>
            <a:endParaRPr lang="en-US" sz="2800" b="1" dirty="0" smtClean="0"/>
          </a:p>
          <a:p>
            <a:pPr lvl="0"/>
            <a:r>
              <a:rPr lang="en-US" sz="2800" dirty="0" smtClean="0"/>
              <a:t>Front view.</a:t>
            </a:r>
            <a:endParaRPr lang="en-US" sz="2800" b="1" dirty="0" smtClean="0"/>
          </a:p>
          <a:p>
            <a:pPr lvl="0"/>
            <a:r>
              <a:rPr lang="en-US" sz="2800" dirty="0" smtClean="0"/>
              <a:t>Side view.</a:t>
            </a:r>
            <a:endParaRPr lang="en-US" sz="2800" b="1" dirty="0" smtClean="0"/>
          </a:p>
          <a:p>
            <a:pPr lvl="0"/>
            <a:r>
              <a:rPr lang="en-US" sz="2800" dirty="0" smtClean="0"/>
              <a:t>Top view.</a:t>
            </a:r>
            <a:endParaRPr lang="en-US" sz="2800" b="1" dirty="0" smtClean="0"/>
          </a:p>
          <a:p>
            <a:endParaRPr lang="en-US" sz="2800" dirty="0"/>
          </a:p>
        </p:txBody>
      </p:sp>
      <p:sp>
        <p:nvSpPr>
          <p:cNvPr id="6" name="Left Arrow 5">
            <a:hlinkClick r:id="rId3" action="ppaction://hlinksldjump"/>
          </p:cNvPr>
          <p:cNvSpPr/>
          <p:nvPr/>
        </p:nvSpPr>
        <p:spPr>
          <a:xfrm>
            <a:off x="7848600" y="60198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Back</a:t>
            </a:r>
            <a:endParaRPr lang="en-US" sz="2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The End</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Introduction</a:t>
            </a:r>
            <a:endParaRPr lang="en-US" dirty="0">
              <a:solidFill>
                <a:srgbClr val="002060"/>
              </a:solidFill>
            </a:endParaRPr>
          </a:p>
        </p:txBody>
      </p:sp>
      <p:sp>
        <p:nvSpPr>
          <p:cNvPr id="3" name="Content Placeholder 2"/>
          <p:cNvSpPr>
            <a:spLocks noGrp="1"/>
          </p:cNvSpPr>
          <p:nvPr>
            <p:ph idx="1"/>
          </p:nvPr>
        </p:nvSpPr>
        <p:spPr/>
        <p:txBody>
          <a:bodyPr>
            <a:normAutofit/>
          </a:bodyPr>
          <a:lstStyle/>
          <a:p>
            <a:pPr marL="0" indent="0">
              <a:buNone/>
            </a:pPr>
            <a:r>
              <a:rPr lang="en-US" sz="2800" dirty="0" smtClean="0"/>
              <a:t>An orthographic projection is a 2 dimensional representation of a 3 dimensional object. It is a system of drawing views of an object using perpendicular projectors from the object to a plane of projection as shown below.</a:t>
            </a:r>
            <a:endParaRPr lang="en-US" sz="2800"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49" name="Object 1"/>
          <p:cNvGraphicFramePr>
            <a:graphicFrameLocks noChangeAspect="1"/>
          </p:cNvGraphicFramePr>
          <p:nvPr/>
        </p:nvGraphicFramePr>
        <p:xfrm>
          <a:off x="3429000" y="3828789"/>
          <a:ext cx="3352800" cy="2572011"/>
        </p:xfrm>
        <a:graphic>
          <a:graphicData uri="http://schemas.openxmlformats.org/presentationml/2006/ole">
            <p:oleObj spid="_x0000_s2049" name="Bitmap Image" r:id="rId3" imgW="3095238" imgH="2419048" progId="PBrush">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Orthographic drawing" refers to a 2-D representation of an object in a view that shows only one side at a time. </a:t>
            </a:r>
          </a:p>
          <a:p>
            <a:r>
              <a:rPr lang="en-US" dirty="0" smtClean="0"/>
              <a:t>Most orthographic drawings occur in multi-drawing sets in order to depict each side, top and bottom view. </a:t>
            </a:r>
          </a:p>
          <a:p>
            <a:r>
              <a:rPr lang="en-US" dirty="0" smtClean="0"/>
              <a:t>Professions in design and construction use these types of drawings to inform the viewer of layout, size and shape. </a:t>
            </a:r>
          </a:p>
          <a:p>
            <a:r>
              <a:rPr lang="en-US" dirty="0" smtClean="0"/>
              <a:t>House floor plans illustrate a common type of orthographic drawing</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rticle-new-intro-modal_ehow_images_a06_99_8g_meaning-orthographic-drawing_-800x800.jpg"/>
          <p:cNvPicPr>
            <a:picLocks noGrp="1" noChangeAspect="1"/>
          </p:cNvPicPr>
          <p:nvPr>
            <p:ph idx="1"/>
          </p:nvPr>
        </p:nvPicPr>
        <p:blipFill>
          <a:blip r:embed="rId2"/>
          <a:stretch>
            <a:fillRect/>
          </a:stretch>
        </p:blipFill>
        <p:spPr>
          <a:xfrm>
            <a:off x="1705557" y="1600200"/>
            <a:ext cx="5732886"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Principle views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There  are  six  principal  views  in  a  </a:t>
            </a:r>
            <a:r>
              <a:rPr lang="en-US" dirty="0" err="1" smtClean="0"/>
              <a:t>multiview</a:t>
            </a:r>
            <a:r>
              <a:rPr lang="en-US" dirty="0" smtClean="0"/>
              <a:t>  orthographic  projection.</a:t>
            </a:r>
          </a:p>
          <a:p>
            <a:r>
              <a:rPr lang="en-US" dirty="0" smtClean="0"/>
              <a:t>  These are the </a:t>
            </a:r>
            <a:r>
              <a:rPr lang="en-US" b="1" u="sng" dirty="0" smtClean="0">
                <a:solidFill>
                  <a:schemeClr val="accent2">
                    <a:lumMod val="75000"/>
                  </a:schemeClr>
                </a:solidFill>
              </a:rPr>
              <a:t>front, back, top, bottom, and left- and right-side views.</a:t>
            </a:r>
            <a:r>
              <a:rPr lang="en-US" dirty="0" smtClean="0"/>
              <a:t>    Of these views or planes, three are referred to as primary planes of projection (vertical,  horizontal,  and  profile).</a:t>
            </a:r>
          </a:p>
          <a:p>
            <a:r>
              <a:rPr lang="en-US" dirty="0" smtClean="0"/>
              <a:t>  Most  objects  are  adequately  represented by the three primary planes.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Principle</a:t>
            </a:r>
            <a:r>
              <a:rPr lang="en-US" dirty="0" smtClean="0">
                <a:solidFill>
                  <a:srgbClr val="FF0000"/>
                </a:solidFill>
              </a:rPr>
              <a:t> </a:t>
            </a:r>
            <a:r>
              <a:rPr lang="en-US" dirty="0" smtClean="0">
                <a:solidFill>
                  <a:srgbClr val="0070C0"/>
                </a:solidFill>
              </a:rPr>
              <a:t>views</a:t>
            </a:r>
            <a:endParaRPr lang="en-US" dirty="0">
              <a:solidFill>
                <a:srgbClr val="0070C0"/>
              </a:solidFill>
            </a:endParaRPr>
          </a:p>
        </p:txBody>
      </p:sp>
      <p:sp>
        <p:nvSpPr>
          <p:cNvPr id="3" name="Content Placeholder 2"/>
          <p:cNvSpPr>
            <a:spLocks noGrp="1"/>
          </p:cNvSpPr>
          <p:nvPr>
            <p:ph idx="1"/>
          </p:nvPr>
        </p:nvSpPr>
        <p:spPr>
          <a:xfrm>
            <a:off x="457200" y="1600200"/>
            <a:ext cx="3733800" cy="4525963"/>
          </a:xfrm>
        </p:spPr>
        <p:txBody>
          <a:bodyPr>
            <a:normAutofit/>
          </a:bodyPr>
          <a:lstStyle/>
          <a:p>
            <a:pPr marL="0" indent="0" algn="just">
              <a:buNone/>
            </a:pPr>
            <a:r>
              <a:rPr lang="en-US" sz="2800" dirty="0" smtClean="0"/>
              <a:t>Any object can be viewed from six perpendicular views as shown in the figure below</a:t>
            </a:r>
          </a:p>
        </p:txBody>
      </p:sp>
      <p:pic>
        <p:nvPicPr>
          <p:cNvPr id="17410" name="Picture 1" descr="fg04_00200"/>
          <p:cNvPicPr>
            <a:picLocks noChangeAspect="1" noChangeArrowheads="1"/>
          </p:cNvPicPr>
          <p:nvPr/>
        </p:nvPicPr>
        <p:blipFill>
          <a:blip r:embed="rId2" cstate="print"/>
          <a:srcRect l="6807" r="3384"/>
          <a:stretch>
            <a:fillRect/>
          </a:stretch>
        </p:blipFill>
        <p:spPr bwMode="auto">
          <a:xfrm>
            <a:off x="4572000" y="1371600"/>
            <a:ext cx="4381817"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605</Words>
  <Application>Microsoft Office PowerPoint</Application>
  <PresentationFormat>On-screen Show (4:3)</PresentationFormat>
  <Paragraphs>69</Paragraphs>
  <Slides>39</Slides>
  <Notes>0</Notes>
  <HiddenSlides>6</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Bitmap Image</vt:lpstr>
      <vt:lpstr>AutoCAD 2D_I</vt:lpstr>
      <vt:lpstr>Module Objectives</vt:lpstr>
      <vt:lpstr>Introduction</vt:lpstr>
      <vt:lpstr>Introduction</vt:lpstr>
      <vt:lpstr>Slide 5</vt:lpstr>
      <vt:lpstr>Slide 6</vt:lpstr>
      <vt:lpstr>Principle views</vt:lpstr>
      <vt:lpstr>Slide 8</vt:lpstr>
      <vt:lpstr>Principle views</vt:lpstr>
      <vt:lpstr>Principle views</vt:lpstr>
      <vt:lpstr>The glass box method</vt:lpstr>
      <vt:lpstr>Glass Box Approach</vt:lpstr>
      <vt:lpstr>The glass box procedure</vt:lpstr>
      <vt:lpstr>The glass box procedure</vt:lpstr>
      <vt:lpstr>Slide 15</vt:lpstr>
      <vt:lpstr>Slide 16</vt:lpstr>
      <vt:lpstr>Slide 17</vt:lpstr>
      <vt:lpstr>Slide 18</vt:lpstr>
      <vt:lpstr>Slide 19</vt:lpstr>
      <vt:lpstr>Slide 20</vt:lpstr>
      <vt:lpstr>Slide 21</vt:lpstr>
      <vt:lpstr>First and Third Angle Projection</vt:lpstr>
      <vt:lpstr>First and Third Angle Projection</vt:lpstr>
      <vt:lpstr>First and Third Angle Projection</vt:lpstr>
      <vt:lpstr>First and Third Angle Projection</vt:lpstr>
      <vt:lpstr>First and Third Angle Projection</vt:lpstr>
      <vt:lpstr>Slide 27</vt:lpstr>
      <vt:lpstr>Slide 28</vt:lpstr>
      <vt:lpstr>Activities</vt:lpstr>
      <vt:lpstr>Activities</vt:lpstr>
      <vt:lpstr>Slide 31</vt:lpstr>
      <vt:lpstr>Slide 32</vt:lpstr>
      <vt:lpstr>Slide 33</vt:lpstr>
      <vt:lpstr>Slide 34</vt:lpstr>
      <vt:lpstr>Slide 35</vt:lpstr>
      <vt:lpstr>Slide 36</vt:lpstr>
      <vt:lpstr>Homework</vt:lpstr>
      <vt:lpstr>Slide 38</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 2D_I</dc:title>
  <dc:creator/>
  <cp:lastModifiedBy>aruna.anand</cp:lastModifiedBy>
  <cp:revision>11</cp:revision>
  <dcterms:created xsi:type="dcterms:W3CDTF">2006-08-16T00:00:00Z</dcterms:created>
  <dcterms:modified xsi:type="dcterms:W3CDTF">2012-05-06T07:04:40Z</dcterms:modified>
</cp:coreProperties>
</file>